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ppt/revisionInfo.xml" ContentType="application/vnd.ms-powerpoint.revisioninfo+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1"/>
  </p:notesMasterIdLst>
  <p:handoutMasterIdLst>
    <p:handoutMasterId r:id="rId12"/>
  </p:handoutMasterIdLst>
  <p:sldIdLst>
    <p:sldId id="258" r:id="rId2"/>
    <p:sldId id="269" r:id="rId3"/>
    <p:sldId id="263" r:id="rId4"/>
    <p:sldId id="260" r:id="rId5"/>
    <p:sldId id="270" r:id="rId6"/>
    <p:sldId id="264" r:id="rId7"/>
    <p:sldId id="266" r:id="rId8"/>
    <p:sldId id="267" r:id="rId9"/>
    <p:sldId id="268"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guide id="3" orient="horz" pos="162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anna Jury" initials="JJ" lastIdx="4" clrIdx="0">
    <p:extLst>
      <p:ext uri="{19B8F6BF-5375-455C-9EA6-DF929625EA0E}">
        <p15:presenceInfo xmlns:p15="http://schemas.microsoft.com/office/powerpoint/2012/main" userId="98e26c034254cd2a" providerId="Windows Live"/>
      </p:ext>
    </p:extLst>
  </p:cmAuthor>
  <p:cmAuthor id="2" name="Beth Bramley" initials="BB" lastIdx="2" clrIdx="1">
    <p:extLst>
      <p:ext uri="{19B8F6BF-5375-455C-9EA6-DF929625EA0E}">
        <p15:presenceInfo xmlns:p15="http://schemas.microsoft.com/office/powerpoint/2012/main" userId="S::beth.bramley@iop.org::59bff4df-3a89-473f-b168-d6b44eeceea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1C24"/>
    <a:srgbClr val="ED1C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8E1872-8E76-46F1-852C-4CCF4B0E07D6}" v="7" dt="2020-02-16T20:54:17.3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34" autoAdjust="0"/>
    <p:restoredTop sz="65486" autoAdjust="0"/>
  </p:normalViewPr>
  <p:slideViewPr>
    <p:cSldViewPr snapToGrid="0">
      <p:cViewPr varScale="1">
        <p:scale>
          <a:sx n="33" d="100"/>
          <a:sy n="33" d="100"/>
        </p:scale>
        <p:origin x="32" y="100"/>
      </p:cViewPr>
      <p:guideLst>
        <p:guide orient="horz" pos="2160"/>
        <p:guide pos="2880"/>
        <p:guide orient="horz" pos="1620"/>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117" d="100"/>
          <a:sy n="117" d="100"/>
        </p:scale>
        <p:origin x="4592"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68CE88-2F2C-7748-95E7-C310FEBD560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2834ABF-31B0-3D4E-8F90-B713122592C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35351C4-2D0B-D646-84CD-C8183F9F886D}" type="datetimeFigureOut">
              <a:rPr lang="en-US" smtClean="0"/>
              <a:pPr/>
              <a:t>10/7/2020</a:t>
            </a:fld>
            <a:endParaRPr lang="en-US"/>
          </a:p>
        </p:txBody>
      </p:sp>
      <p:sp>
        <p:nvSpPr>
          <p:cNvPr id="4" name="Footer Placeholder 3">
            <a:extLst>
              <a:ext uri="{FF2B5EF4-FFF2-40B4-BE49-F238E27FC236}">
                <a16:creationId xmlns:a16="http://schemas.microsoft.com/office/drawing/2014/main" id="{D786FC53-F433-E64F-B25C-9296B138A0F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9766C55-F943-6041-A2C1-2FDC427A874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07DD33C-6564-0B41-A9B0-14BCD17ABB73}" type="slidenum">
              <a:rPr lang="en-US" smtClean="0"/>
              <a:pPr/>
              <a:t>‹#›</a:t>
            </a:fld>
            <a:endParaRPr lang="en-US"/>
          </a:p>
        </p:txBody>
      </p:sp>
    </p:spTree>
    <p:extLst>
      <p:ext uri="{BB962C8B-B14F-4D97-AF65-F5344CB8AC3E}">
        <p14:creationId xmlns:p14="http://schemas.microsoft.com/office/powerpoint/2010/main" val="9523775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810FF2-D37C-4B5B-8DD2-E2C0F88912A9}" type="datetimeFigureOut">
              <a:rPr lang="en-GB" smtClean="0"/>
              <a:t>07/10/2020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199674-74B1-48D0-8323-17E0D62C7DE0}" type="slidenum">
              <a:rPr lang="en-GB" smtClean="0"/>
              <a:t>‹#›</a:t>
            </a:fld>
            <a:endParaRPr lang="en-GB"/>
          </a:p>
        </p:txBody>
      </p:sp>
    </p:spTree>
    <p:extLst>
      <p:ext uri="{BB962C8B-B14F-4D97-AF65-F5344CB8AC3E}">
        <p14:creationId xmlns:p14="http://schemas.microsoft.com/office/powerpoint/2010/main" val="708633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Subtitled version here: https://1drv.ms/v/s!AiXJ5C58W0onjPQcChPVbzeUNbSihg</a:t>
            </a:r>
          </a:p>
        </p:txBody>
      </p:sp>
      <p:sp>
        <p:nvSpPr>
          <p:cNvPr id="4" name="Slide Number Placeholder 3"/>
          <p:cNvSpPr>
            <a:spLocks noGrp="1"/>
          </p:cNvSpPr>
          <p:nvPr>
            <p:ph type="sldNum" sz="quarter" idx="5"/>
          </p:nvPr>
        </p:nvSpPr>
        <p:spPr/>
        <p:txBody>
          <a:bodyPr/>
          <a:lstStyle/>
          <a:p>
            <a:fld id="{62199674-74B1-48D0-8323-17E0D62C7DE0}" type="slidenum">
              <a:rPr lang="en-GB" smtClean="0"/>
              <a:t>2</a:t>
            </a:fld>
            <a:endParaRPr lang="en-GB"/>
          </a:p>
        </p:txBody>
      </p:sp>
    </p:spTree>
    <p:extLst>
      <p:ext uri="{BB962C8B-B14F-4D97-AF65-F5344CB8AC3E}">
        <p14:creationId xmlns:p14="http://schemas.microsoft.com/office/powerpoint/2010/main" val="1970921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Subtitled version here: https://1drv.ms/v/s!AiXJ5C58W0onjPQcChPVbzeUNbSihg</a:t>
            </a:r>
          </a:p>
        </p:txBody>
      </p:sp>
      <p:sp>
        <p:nvSpPr>
          <p:cNvPr id="4" name="Slide Number Placeholder 3"/>
          <p:cNvSpPr>
            <a:spLocks noGrp="1"/>
          </p:cNvSpPr>
          <p:nvPr>
            <p:ph type="sldNum" sz="quarter" idx="5"/>
          </p:nvPr>
        </p:nvSpPr>
        <p:spPr/>
        <p:txBody>
          <a:bodyPr/>
          <a:lstStyle/>
          <a:p>
            <a:fld id="{62199674-74B1-48D0-8323-17E0D62C7DE0}" type="slidenum">
              <a:rPr lang="en-GB" smtClean="0"/>
              <a:t>5</a:t>
            </a:fld>
            <a:endParaRPr lang="en-GB"/>
          </a:p>
        </p:txBody>
      </p:sp>
    </p:spTree>
    <p:extLst>
      <p:ext uri="{BB962C8B-B14F-4D97-AF65-F5344CB8AC3E}">
        <p14:creationId xmlns:p14="http://schemas.microsoft.com/office/powerpoint/2010/main" val="19709211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GB 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5812" y="679787"/>
            <a:ext cx="3874851" cy="1622425"/>
          </a:xfrm>
          <a:prstGeom prst="rect">
            <a:avLst/>
          </a:prstGeom>
        </p:spPr>
        <p:txBody>
          <a:bodyPr/>
          <a:lstStyle>
            <a:lvl1pPr>
              <a:defRPr sz="2400" b="1">
                <a:solidFill>
                  <a:schemeClr val="bg1"/>
                </a:solidFill>
              </a:defRPr>
            </a:lvl1pPr>
          </a:lstStyle>
          <a:p>
            <a:r>
              <a:rPr lang="en-US" dirty="0"/>
              <a:t>Click to edit Master title style</a:t>
            </a:r>
            <a:endParaRPr lang="en-GB" dirty="0"/>
          </a:p>
        </p:txBody>
      </p:sp>
      <p:sp>
        <p:nvSpPr>
          <p:cNvPr id="13" name="Text Placeholder 12"/>
          <p:cNvSpPr>
            <a:spLocks noGrp="1"/>
          </p:cNvSpPr>
          <p:nvPr>
            <p:ph type="body" sz="quarter" idx="11" hasCustomPrompt="1"/>
          </p:nvPr>
        </p:nvSpPr>
        <p:spPr>
          <a:xfrm>
            <a:off x="603115" y="3775075"/>
            <a:ext cx="2867160" cy="738559"/>
          </a:xfrm>
          <a:prstGeom prst="rect">
            <a:avLst/>
          </a:prstGeom>
        </p:spPr>
        <p:txBody>
          <a:bodyPr/>
          <a:lstStyle>
            <a:lvl1pPr marL="0" indent="0">
              <a:buNone/>
              <a:defRPr sz="1800">
                <a:latin typeface="+mj-lt"/>
              </a:defRPr>
            </a:lvl1pPr>
          </a:lstStyle>
          <a:p>
            <a:pPr lvl="0"/>
            <a:r>
              <a:rPr lang="en-US" dirty="0"/>
              <a:t>Subtitle</a:t>
            </a:r>
            <a:endParaRPr lang="en-GB" dirty="0"/>
          </a:p>
        </p:txBody>
      </p:sp>
    </p:spTree>
    <p:extLst>
      <p:ext uri="{BB962C8B-B14F-4D97-AF65-F5344CB8AC3E}">
        <p14:creationId xmlns:p14="http://schemas.microsoft.com/office/powerpoint/2010/main" val="2133596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GB content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1310" y="194553"/>
            <a:ext cx="8229600" cy="421532"/>
          </a:xfrm>
          <a:prstGeom prst="rect">
            <a:avLst/>
          </a:prstGeom>
        </p:spPr>
        <p:txBody>
          <a:bodyPr/>
          <a:lstStyle>
            <a:lvl1pPr>
              <a:defRPr sz="2400" b="0">
                <a:solidFill>
                  <a:schemeClr val="bg1"/>
                </a:solidFill>
              </a:defRPr>
            </a:lvl1pPr>
          </a:lstStyle>
          <a:p>
            <a:r>
              <a:rPr lang="en-US" dirty="0"/>
              <a:t>Click to edit Master title style</a:t>
            </a:r>
            <a:endParaRPr lang="en-GB" dirty="0"/>
          </a:p>
        </p:txBody>
      </p:sp>
      <p:sp>
        <p:nvSpPr>
          <p:cNvPr id="4" name="Content Placeholder 3"/>
          <p:cNvSpPr>
            <a:spLocks noGrp="1"/>
          </p:cNvSpPr>
          <p:nvPr>
            <p:ph sz="quarter" idx="10"/>
          </p:nvPr>
        </p:nvSpPr>
        <p:spPr>
          <a:xfrm>
            <a:off x="0" y="739302"/>
            <a:ext cx="9143999" cy="3456461"/>
          </a:xfrm>
          <a:prstGeom prst="rect">
            <a:avLst/>
          </a:prstGeom>
        </p:spPr>
        <p:txBody>
          <a:bodyPr/>
          <a:lstStyle>
            <a:lvl1pPr>
              <a:defRPr sz="18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893239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General)">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0" y="1"/>
            <a:ext cx="9144000" cy="3600000"/>
          </a:xfrm>
          <a:prstGeom prst="rect">
            <a:avLst/>
          </a:prstGeom>
          <a:solidFill>
            <a:srgbClr val="ED1C24"/>
          </a:solidFill>
          <a:ln>
            <a:solidFill>
              <a:srgbClr val="ED1C2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434F1C24-1768-FA4B-AB47-5FDCC9F157D8}"/>
              </a:ext>
            </a:extLst>
          </p:cNvPr>
          <p:cNvSpPr>
            <a:spLocks noGrp="1"/>
          </p:cNvSpPr>
          <p:nvPr>
            <p:ph type="ctrTitle"/>
          </p:nvPr>
        </p:nvSpPr>
        <p:spPr>
          <a:xfrm>
            <a:off x="720000" y="900000"/>
            <a:ext cx="4393406" cy="1800000"/>
          </a:xfrm>
          <a:prstGeom prst="rect">
            <a:avLst/>
          </a:prstGeom>
        </p:spPr>
        <p:txBody>
          <a:bodyPr lIns="0" tIns="0" rIns="0" bIns="0" anchor="t">
            <a:noAutofit/>
          </a:bodyPr>
          <a:lstStyle>
            <a:lvl1pPr algn="l">
              <a:lnSpc>
                <a:spcPct val="100000"/>
              </a:lnSpc>
              <a:defRPr sz="3600" b="1" i="0" baseline="0">
                <a:solidFill>
                  <a:schemeClr val="bg1"/>
                </a:solidFill>
                <a:latin typeface="+mj-lt"/>
                <a:cs typeface="Calibri"/>
              </a:defRPr>
            </a:lvl1pPr>
          </a:lstStyle>
          <a:p>
            <a:endParaRPr lang="en-GB" dirty="0"/>
          </a:p>
        </p:txBody>
      </p:sp>
      <p:sp>
        <p:nvSpPr>
          <p:cNvPr id="13" name="Subtitle 2">
            <a:extLst>
              <a:ext uri="{FF2B5EF4-FFF2-40B4-BE49-F238E27FC236}">
                <a16:creationId xmlns:a16="http://schemas.microsoft.com/office/drawing/2014/main" id="{3F4B94C8-97F6-BD49-A011-F5602E172017}"/>
              </a:ext>
            </a:extLst>
          </p:cNvPr>
          <p:cNvSpPr>
            <a:spLocks noGrp="1"/>
          </p:cNvSpPr>
          <p:nvPr>
            <p:ph type="subTitle" idx="1" hasCustomPrompt="1"/>
          </p:nvPr>
        </p:nvSpPr>
        <p:spPr>
          <a:xfrm>
            <a:off x="720000" y="3813666"/>
            <a:ext cx="4393406" cy="1050100"/>
          </a:xfrm>
          <a:prstGeom prst="rect">
            <a:avLst/>
          </a:prstGeom>
        </p:spPr>
        <p:txBody>
          <a:bodyPr lIns="0" tIns="0" rIns="0" bIns="0">
            <a:noAutofit/>
          </a:bodyPr>
          <a:lstStyle>
            <a:lvl1pPr marL="0" indent="0" algn="l">
              <a:lnSpc>
                <a:spcPct val="100000"/>
              </a:lnSpc>
              <a:buNone/>
              <a:defRPr sz="1800" baseline="0">
                <a:solidFill>
                  <a:schemeClr val="tx1"/>
                </a:solidFill>
                <a:latin typeface="+mn-lt"/>
                <a:cs typeface="Calibri"/>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GB" dirty="0"/>
              <a:t>Click to add text</a:t>
            </a:r>
          </a:p>
        </p:txBody>
      </p:sp>
      <p:pic>
        <p:nvPicPr>
          <p:cNvPr id="8" name="Picture 7" descr="A close up of a logo&#10;&#10;Description automatically generated">
            <a:extLst>
              <a:ext uri="{FF2B5EF4-FFF2-40B4-BE49-F238E27FC236}">
                <a16:creationId xmlns:a16="http://schemas.microsoft.com/office/drawing/2014/main" id="{A0994E00-C624-C041-A4A9-106444E582D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22990" y="4573200"/>
            <a:ext cx="2878635" cy="290566"/>
          </a:xfrm>
          <a:prstGeom prst="rect">
            <a:avLst/>
          </a:prstGeom>
        </p:spPr>
      </p:pic>
    </p:spTree>
    <p:extLst>
      <p:ext uri="{BB962C8B-B14F-4D97-AF65-F5344CB8AC3E}">
        <p14:creationId xmlns:p14="http://schemas.microsoft.com/office/powerpoint/2010/main" val="1770740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ariable Content Slide">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B22595-F3E0-A14B-92AD-287866BFCA80}"/>
              </a:ext>
            </a:extLst>
          </p:cNvPr>
          <p:cNvSpPr/>
          <p:nvPr userDrawn="1"/>
        </p:nvSpPr>
        <p:spPr>
          <a:xfrm>
            <a:off x="0" y="1"/>
            <a:ext cx="9144000" cy="720000"/>
          </a:xfrm>
          <a:prstGeom prst="rect">
            <a:avLst/>
          </a:prstGeom>
          <a:solidFill>
            <a:srgbClr val="ED1C2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Content Placeholder 6">
            <a:extLst>
              <a:ext uri="{FF2B5EF4-FFF2-40B4-BE49-F238E27FC236}">
                <a16:creationId xmlns:a16="http://schemas.microsoft.com/office/drawing/2014/main" id="{86C78AF7-68DC-3144-9C7A-91220A451481}"/>
              </a:ext>
            </a:extLst>
          </p:cNvPr>
          <p:cNvSpPr>
            <a:spLocks noGrp="1"/>
          </p:cNvSpPr>
          <p:nvPr>
            <p:ph sz="quarter" idx="15"/>
          </p:nvPr>
        </p:nvSpPr>
        <p:spPr>
          <a:xfrm>
            <a:off x="0" y="720001"/>
            <a:ext cx="9144000" cy="3683688"/>
          </a:xfrm>
          <a:prstGeom prst="rect">
            <a:avLst/>
          </a:prstGeom>
        </p:spPr>
        <p:txBody>
          <a:bodyPr/>
          <a:lstStyle>
            <a:lvl1pPr marL="0" indent="0">
              <a:buNone/>
              <a:defRPr sz="1800" baseline="0">
                <a:latin typeface="+mn-lt"/>
              </a:defRPr>
            </a:lvl1pPr>
          </a:lstStyle>
          <a:p>
            <a:pPr lvl="0"/>
            <a:endParaRPr lang="en-GB" dirty="0"/>
          </a:p>
        </p:txBody>
      </p:sp>
      <p:sp>
        <p:nvSpPr>
          <p:cNvPr id="5" name="Title 1">
            <a:extLst>
              <a:ext uri="{FF2B5EF4-FFF2-40B4-BE49-F238E27FC236}">
                <a16:creationId xmlns:a16="http://schemas.microsoft.com/office/drawing/2014/main" id="{277A61DB-149D-2F42-9B7A-46339FC97A18}"/>
              </a:ext>
            </a:extLst>
          </p:cNvPr>
          <p:cNvSpPr>
            <a:spLocks noGrp="1"/>
          </p:cNvSpPr>
          <p:nvPr>
            <p:ph type="title"/>
          </p:nvPr>
        </p:nvSpPr>
        <p:spPr>
          <a:xfrm>
            <a:off x="360000" y="180000"/>
            <a:ext cx="7338609" cy="408857"/>
          </a:xfrm>
          <a:prstGeom prst="rect">
            <a:avLst/>
          </a:prstGeom>
          <a:noFill/>
        </p:spPr>
        <p:txBody>
          <a:bodyPr lIns="0" tIns="0" rIns="0" bIns="0"/>
          <a:lstStyle>
            <a:lvl1pPr>
              <a:defRPr sz="2400" b="0" i="0" baseline="0">
                <a:solidFill>
                  <a:schemeClr val="bg1"/>
                </a:solidFill>
                <a:latin typeface="+mj-lt"/>
              </a:defRPr>
            </a:lvl1pPr>
          </a:lstStyle>
          <a:p>
            <a:pPr lvl="0"/>
            <a:endParaRPr lang="en-GB" dirty="0"/>
          </a:p>
        </p:txBody>
      </p:sp>
      <p:pic>
        <p:nvPicPr>
          <p:cNvPr id="6" name="Picture 5" descr="A close up of a logo&#10;&#10;Description automatically generated">
            <a:extLst>
              <a:ext uri="{FF2B5EF4-FFF2-40B4-BE49-F238E27FC236}">
                <a16:creationId xmlns:a16="http://schemas.microsoft.com/office/drawing/2014/main" id="{2172BC08-6634-7B49-AB76-DC825E7D987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24000" y="4587460"/>
            <a:ext cx="2160000" cy="218027"/>
          </a:xfrm>
          <a:prstGeom prst="rect">
            <a:avLst/>
          </a:prstGeom>
        </p:spPr>
      </p:pic>
    </p:spTree>
    <p:extLst>
      <p:ext uri="{BB962C8B-B14F-4D97-AF65-F5344CB8AC3E}">
        <p14:creationId xmlns:p14="http://schemas.microsoft.com/office/powerpoint/2010/main" val="3816606829"/>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1651827"/>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78" r:id="rId3"/>
    <p:sldLayoutId id="2147483680" r:id="rId4"/>
  </p:sldLayoutIdLst>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8"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1drv.ms/v/s!AiXJ5C58W0onjPJyzG6mPAS2fRn-Fw"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1drv.ms/v/s!AiXJ5C58W0onjPJyzG6mPAS2fRn-Fw"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Thirty-minute activity</a:t>
            </a:r>
            <a:br>
              <a:rPr lang="en-GB" sz="2800" dirty="0"/>
            </a:br>
            <a:r>
              <a:rPr lang="en-GB" sz="2800" b="0" dirty="0"/>
              <a:t>What has shaped me? </a:t>
            </a:r>
            <a:br>
              <a:rPr lang="en-GB" sz="2800" b="0" dirty="0"/>
            </a:br>
            <a:endParaRPr lang="en-GB" sz="2800" b="0" dirty="0"/>
          </a:p>
        </p:txBody>
      </p:sp>
      <p:sp>
        <p:nvSpPr>
          <p:cNvPr id="3" name="Text Placeholder 2"/>
          <p:cNvSpPr>
            <a:spLocks noGrp="1"/>
          </p:cNvSpPr>
          <p:nvPr>
            <p:ph type="body" sz="quarter" idx="11"/>
          </p:nvPr>
        </p:nvSpPr>
        <p:spPr/>
        <p:txBody>
          <a:bodyPr/>
          <a:lstStyle/>
          <a:p>
            <a:r>
              <a:rPr lang="en-GB" b="1" dirty="0"/>
              <a:t>Understanding how each of us are influenced by gender conformity</a:t>
            </a:r>
            <a:endParaRPr lang="en-GB" dirty="0"/>
          </a:p>
        </p:txBody>
      </p:sp>
    </p:spTree>
    <p:extLst>
      <p:ext uri="{BB962C8B-B14F-4D97-AF65-F5344CB8AC3E}">
        <p14:creationId xmlns:p14="http://schemas.microsoft.com/office/powerpoint/2010/main" val="584965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0"/>
          </p:nvPr>
        </p:nvSpPr>
        <p:spPr/>
        <p:txBody>
          <a:bodyPr/>
          <a:lstStyle/>
          <a:p>
            <a:r>
              <a:rPr lang="en-GB" dirty="0">
                <a:hlinkClick r:id="rId3"/>
              </a:rPr>
              <a:t>Challenging Stereotypes animation</a:t>
            </a:r>
            <a:endParaRPr lang="en-GB" dirty="0"/>
          </a:p>
        </p:txBody>
      </p:sp>
    </p:spTree>
    <p:extLst>
      <p:ext uri="{BB962C8B-B14F-4D97-AF65-F5344CB8AC3E}">
        <p14:creationId xmlns:p14="http://schemas.microsoft.com/office/powerpoint/2010/main" val="590425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What do you think? </a:t>
            </a:r>
          </a:p>
        </p:txBody>
      </p:sp>
      <p:sp>
        <p:nvSpPr>
          <p:cNvPr id="3" name="Content Placeholder 2"/>
          <p:cNvSpPr>
            <a:spLocks noGrp="1"/>
          </p:cNvSpPr>
          <p:nvPr>
            <p:ph sz="quarter" idx="10"/>
          </p:nvPr>
        </p:nvSpPr>
        <p:spPr>
          <a:xfrm>
            <a:off x="1314451" y="1095375"/>
            <a:ext cx="6324600" cy="2862263"/>
          </a:xfrm>
        </p:spPr>
        <p:txBody>
          <a:bodyPr/>
          <a:lstStyle/>
          <a:p>
            <a:pPr marL="0" indent="0">
              <a:buNone/>
            </a:pPr>
            <a:r>
              <a:rPr lang="en-GB" sz="2400" dirty="0"/>
              <a:t>What do you think about this?</a:t>
            </a:r>
          </a:p>
          <a:p>
            <a:pPr marL="0" indent="0">
              <a:buNone/>
            </a:pPr>
            <a:endParaRPr lang="en-GB" sz="2400" dirty="0"/>
          </a:p>
          <a:p>
            <a:pPr marL="0" indent="0">
              <a:buNone/>
            </a:pPr>
            <a:r>
              <a:rPr lang="en-GB" sz="2400" i="1" dirty="0"/>
              <a:t>‘In a society where by age 7, most children’s idea of what they’ll do is already influenced by their social background, ethnicity, and gender…’</a:t>
            </a:r>
          </a:p>
          <a:p>
            <a:pPr marL="0" indent="0">
              <a:buNone/>
            </a:pPr>
            <a:endParaRPr lang="en-GB" dirty="0"/>
          </a:p>
        </p:txBody>
      </p:sp>
    </p:spTree>
    <p:extLst>
      <p:ext uri="{BB962C8B-B14F-4D97-AF65-F5344CB8AC3E}">
        <p14:creationId xmlns:p14="http://schemas.microsoft.com/office/powerpoint/2010/main" val="2218937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What do you think? </a:t>
            </a:r>
          </a:p>
        </p:txBody>
      </p:sp>
      <p:sp>
        <p:nvSpPr>
          <p:cNvPr id="3" name="Content Placeholder 2"/>
          <p:cNvSpPr>
            <a:spLocks noGrp="1"/>
          </p:cNvSpPr>
          <p:nvPr>
            <p:ph sz="quarter" idx="10"/>
          </p:nvPr>
        </p:nvSpPr>
        <p:spPr>
          <a:xfrm>
            <a:off x="1371600" y="1485900"/>
            <a:ext cx="6181725" cy="2443163"/>
          </a:xfrm>
        </p:spPr>
        <p:txBody>
          <a:bodyPr/>
          <a:lstStyle/>
          <a:p>
            <a:pPr marL="0" indent="0">
              <a:buNone/>
            </a:pPr>
            <a:r>
              <a:rPr lang="en-GB" sz="2400" dirty="0"/>
              <a:t>What do </a:t>
            </a:r>
            <a:r>
              <a:rPr lang="en-GB" sz="2400" u="sng" dirty="0"/>
              <a:t>you</a:t>
            </a:r>
            <a:r>
              <a:rPr lang="en-GB" sz="2400" dirty="0"/>
              <a:t> think influences young children’s idea about what jobs they can do? </a:t>
            </a:r>
          </a:p>
          <a:p>
            <a:pPr marL="0" indent="0">
              <a:buNone/>
            </a:pPr>
            <a:endParaRPr lang="en-GB" dirty="0"/>
          </a:p>
        </p:txBody>
      </p:sp>
    </p:spTree>
    <p:extLst>
      <p:ext uri="{BB962C8B-B14F-4D97-AF65-F5344CB8AC3E}">
        <p14:creationId xmlns:p14="http://schemas.microsoft.com/office/powerpoint/2010/main" val="23126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0"/>
          </p:nvPr>
        </p:nvSpPr>
        <p:spPr/>
        <p:txBody>
          <a:bodyPr/>
          <a:lstStyle/>
          <a:p>
            <a:r>
              <a:rPr lang="en-GB" dirty="0">
                <a:hlinkClick r:id="rId3"/>
              </a:rPr>
              <a:t>Challenging Stereotypes animation</a:t>
            </a:r>
            <a:endParaRPr lang="en-GB" dirty="0"/>
          </a:p>
        </p:txBody>
      </p:sp>
    </p:spTree>
    <p:extLst>
      <p:ext uri="{BB962C8B-B14F-4D97-AF65-F5344CB8AC3E}">
        <p14:creationId xmlns:p14="http://schemas.microsoft.com/office/powerpoint/2010/main" val="70236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What do you think? </a:t>
            </a:r>
          </a:p>
        </p:txBody>
      </p:sp>
      <p:sp>
        <p:nvSpPr>
          <p:cNvPr id="3" name="Content Placeholder 2"/>
          <p:cNvSpPr>
            <a:spLocks noGrp="1"/>
          </p:cNvSpPr>
          <p:nvPr>
            <p:ph sz="quarter" idx="10"/>
          </p:nvPr>
        </p:nvSpPr>
        <p:spPr>
          <a:xfrm>
            <a:off x="581835" y="1095375"/>
            <a:ext cx="7448550" cy="2862263"/>
          </a:xfrm>
        </p:spPr>
        <p:txBody>
          <a:bodyPr/>
          <a:lstStyle/>
          <a:p>
            <a:pPr marL="0" indent="0">
              <a:buNone/>
            </a:pPr>
            <a:r>
              <a:rPr lang="en-GB" sz="2400" dirty="0"/>
              <a:t>What do you think about this?</a:t>
            </a:r>
          </a:p>
          <a:p>
            <a:pPr marL="0" indent="0">
              <a:buNone/>
            </a:pPr>
            <a:endParaRPr lang="en-GB" sz="2400" dirty="0"/>
          </a:p>
          <a:p>
            <a:pPr marL="0" indent="0">
              <a:buNone/>
            </a:pPr>
            <a:r>
              <a:rPr lang="en-GB" sz="2400" i="1" dirty="0"/>
              <a:t>‘When the world tells us what kind of people we are… that girls need to be careful, and that big boys don’t cry… that to be successful you have to ‘man up’, or make sure to act ladylike… When we’re blasted with these stereotypes from all angles, day after day, year after year, how can we even tell how much they’re affecting our sense of who we are?’</a:t>
            </a:r>
            <a:r>
              <a:rPr lang="en-GB" sz="2400" dirty="0"/>
              <a:t> </a:t>
            </a:r>
          </a:p>
          <a:p>
            <a:pPr marL="0" indent="0">
              <a:buNone/>
            </a:pPr>
            <a:endParaRPr lang="en-GB" dirty="0"/>
          </a:p>
        </p:txBody>
      </p:sp>
    </p:spTree>
    <p:extLst>
      <p:ext uri="{BB962C8B-B14F-4D97-AF65-F5344CB8AC3E}">
        <p14:creationId xmlns:p14="http://schemas.microsoft.com/office/powerpoint/2010/main" val="1358537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What do you think? </a:t>
            </a:r>
          </a:p>
        </p:txBody>
      </p:sp>
      <p:sp>
        <p:nvSpPr>
          <p:cNvPr id="3" name="Content Placeholder 2"/>
          <p:cNvSpPr>
            <a:spLocks noGrp="1"/>
          </p:cNvSpPr>
          <p:nvPr>
            <p:ph sz="quarter" idx="10"/>
          </p:nvPr>
        </p:nvSpPr>
        <p:spPr>
          <a:xfrm>
            <a:off x="1371600" y="1485900"/>
            <a:ext cx="6181725" cy="2443163"/>
          </a:xfrm>
        </p:spPr>
        <p:txBody>
          <a:bodyPr/>
          <a:lstStyle/>
          <a:p>
            <a:pPr marL="0" indent="0">
              <a:buNone/>
            </a:pPr>
            <a:r>
              <a:rPr lang="en-GB" sz="2400" dirty="0"/>
              <a:t>Do you think you have been or are affected by gender stereotypes? If so, how?</a:t>
            </a:r>
          </a:p>
          <a:p>
            <a:pPr marL="0" indent="0">
              <a:buNone/>
            </a:pPr>
            <a:endParaRPr lang="en-GB" dirty="0"/>
          </a:p>
        </p:txBody>
      </p:sp>
    </p:spTree>
    <p:extLst>
      <p:ext uri="{BB962C8B-B14F-4D97-AF65-F5344CB8AC3E}">
        <p14:creationId xmlns:p14="http://schemas.microsoft.com/office/powerpoint/2010/main" val="1334425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What has shaped me?</a:t>
            </a:r>
          </a:p>
        </p:txBody>
      </p:sp>
      <p:sp>
        <p:nvSpPr>
          <p:cNvPr id="3" name="Content Placeholder 2"/>
          <p:cNvSpPr>
            <a:spLocks noGrp="1"/>
          </p:cNvSpPr>
          <p:nvPr>
            <p:ph sz="quarter" idx="10"/>
          </p:nvPr>
        </p:nvSpPr>
        <p:spPr>
          <a:xfrm>
            <a:off x="0" y="844685"/>
            <a:ext cx="9143999" cy="3929063"/>
          </a:xfrm>
        </p:spPr>
        <p:txBody>
          <a:bodyPr/>
          <a:lstStyle/>
          <a:p>
            <a:pPr marL="342900" indent="-342900">
              <a:buFont typeface="+mj-lt"/>
              <a:buAutoNum type="arabicPeriod"/>
            </a:pPr>
            <a:r>
              <a:rPr lang="en-GB" dirty="0"/>
              <a:t>You are going to do a reflective activity looking for evidence in your life of what might have shaped you.</a:t>
            </a:r>
          </a:p>
          <a:p>
            <a:pPr marL="342900" indent="-342900">
              <a:buFont typeface="+mj-lt"/>
              <a:buAutoNum type="arabicPeriod"/>
            </a:pPr>
            <a:r>
              <a:rPr lang="en-GB" dirty="0"/>
              <a:t>You can present your work however you wish. A timeline might be easiest but any creative idea which clearly shows your life journey would be fine </a:t>
            </a:r>
            <a:r>
              <a:rPr lang="en-GB" i="1" dirty="0"/>
              <a:t>(Remember you only have a certain amount of time so get your notes/writing done first before getting creative). </a:t>
            </a:r>
          </a:p>
          <a:p>
            <a:pPr marL="342900" indent="-342900">
              <a:buFont typeface="+mj-lt"/>
              <a:buAutoNum type="arabicPeriod"/>
            </a:pPr>
            <a:r>
              <a:rPr lang="en-GB" dirty="0"/>
              <a:t>Start by breaking down your lives in to chunks. </a:t>
            </a:r>
            <a:r>
              <a:rPr lang="en-GB" i="1" dirty="0"/>
              <a:t>E.g.: Before birth – did your parents know what sex you were before you were born?, at birth – first question everyone asks…, early childhood – favourite toys and TV programmes, choice of clothes, books, how you were talked to, treated (compared to siblings too?) etc. and now – at home, school, hobbies, clubs. </a:t>
            </a:r>
          </a:p>
          <a:p>
            <a:pPr marL="342900" indent="-342900">
              <a:buFont typeface="+mj-lt"/>
              <a:buAutoNum type="arabicPeriod"/>
            </a:pPr>
            <a:r>
              <a:rPr lang="en-GB" dirty="0"/>
              <a:t>Complete this by adding your personal journeys and highlighting any specific events/memories that could have shaped you and your expectations of yourselves in terms of your gender. </a:t>
            </a:r>
          </a:p>
          <a:p>
            <a:pPr marL="342900" indent="-342900">
              <a:buFont typeface="+mj-lt"/>
              <a:buAutoNum type="arabicPeriod"/>
            </a:pPr>
            <a:endParaRPr lang="en-GB" dirty="0"/>
          </a:p>
        </p:txBody>
      </p:sp>
    </p:spTree>
    <p:extLst>
      <p:ext uri="{BB962C8B-B14F-4D97-AF65-F5344CB8AC3E}">
        <p14:creationId xmlns:p14="http://schemas.microsoft.com/office/powerpoint/2010/main" val="3837500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160" y="165978"/>
            <a:ext cx="8229600" cy="421532"/>
          </a:xfrm>
        </p:spPr>
        <p:txBody>
          <a:bodyPr/>
          <a:lstStyle/>
          <a:p>
            <a:r>
              <a:rPr lang="en-GB" b="1" dirty="0"/>
              <a:t>Reflection:</a:t>
            </a:r>
            <a:br>
              <a:rPr lang="en-GB" b="1" dirty="0"/>
            </a:br>
            <a:endParaRPr lang="en-GB" b="1" dirty="0"/>
          </a:p>
        </p:txBody>
      </p:sp>
      <p:sp>
        <p:nvSpPr>
          <p:cNvPr id="3" name="Content Placeholder 2"/>
          <p:cNvSpPr>
            <a:spLocks noGrp="1"/>
          </p:cNvSpPr>
          <p:nvPr>
            <p:ph sz="quarter" idx="10"/>
          </p:nvPr>
        </p:nvSpPr>
        <p:spPr>
          <a:xfrm>
            <a:off x="515160" y="904876"/>
            <a:ext cx="7943040" cy="3309938"/>
          </a:xfrm>
        </p:spPr>
        <p:txBody>
          <a:bodyPr/>
          <a:lstStyle/>
          <a:p>
            <a:pPr marL="0" indent="0">
              <a:buNone/>
            </a:pPr>
            <a:r>
              <a:rPr lang="en-GB" sz="2400" b="1" dirty="0"/>
              <a:t>Understanding how each of us are influenced by gender conformity</a:t>
            </a:r>
            <a:endParaRPr lang="en-GB" sz="2400" dirty="0"/>
          </a:p>
          <a:p>
            <a:pPr marL="0" indent="0">
              <a:buNone/>
            </a:pPr>
            <a:endParaRPr lang="en-GB" sz="2400" dirty="0"/>
          </a:p>
          <a:p>
            <a:pPr marL="457200" indent="-457200">
              <a:buAutoNum type="arabicPeriod"/>
            </a:pPr>
            <a:r>
              <a:rPr lang="en-GB" sz="2400" dirty="0"/>
              <a:t>Looking back at your work/life, do you notice where you could have been shaped in some way without realising it?</a:t>
            </a:r>
          </a:p>
          <a:p>
            <a:pPr marL="457200" indent="-457200">
              <a:buAutoNum type="arabicPeriod"/>
            </a:pPr>
            <a:r>
              <a:rPr lang="en-GB" sz="2400" dirty="0"/>
              <a:t>What have you learnt from doing this? </a:t>
            </a:r>
          </a:p>
          <a:p>
            <a:pPr marL="457200" indent="-457200">
              <a:buAutoNum type="arabicPeriod"/>
            </a:pPr>
            <a:r>
              <a:rPr lang="en-GB" sz="2400" dirty="0"/>
              <a:t>How do you feel about this?</a:t>
            </a:r>
          </a:p>
        </p:txBody>
      </p:sp>
    </p:spTree>
    <p:extLst>
      <p:ext uri="{BB962C8B-B14F-4D97-AF65-F5344CB8AC3E}">
        <p14:creationId xmlns:p14="http://schemas.microsoft.com/office/powerpoint/2010/main" val="4286986277"/>
      </p:ext>
    </p:extLst>
  </p:cSld>
  <p:clrMapOvr>
    <a:masterClrMapping/>
  </p:clrMapOvr>
</p:sld>
</file>

<file path=ppt/theme/theme1.xml><?xml version="1.0" encoding="utf-8"?>
<a:theme xmlns:a="http://schemas.openxmlformats.org/drawingml/2006/main" name="IGB and IOP Theme">
  <a:themeElements>
    <a:clrScheme name="IOP colours">
      <a:dk1>
        <a:srgbClr val="000000"/>
      </a:dk1>
      <a:lt1>
        <a:srgbClr val="FFFFFF"/>
      </a:lt1>
      <a:dk2>
        <a:srgbClr val="009999"/>
      </a:dk2>
      <a:lt2>
        <a:srgbClr val="FFFFFF"/>
      </a:lt2>
      <a:accent1>
        <a:srgbClr val="232996"/>
      </a:accent1>
      <a:accent2>
        <a:srgbClr val="99CC33"/>
      </a:accent2>
      <a:accent3>
        <a:srgbClr val="CC9900"/>
      </a:accent3>
      <a:accent4>
        <a:srgbClr val="0099CC"/>
      </a:accent4>
      <a:accent5>
        <a:srgbClr val="ED1C24"/>
      </a:accent5>
      <a:accent6>
        <a:srgbClr val="FFCC00"/>
      </a:accent6>
      <a:hlink>
        <a:srgbClr val="A17729"/>
      </a:hlink>
      <a:folHlink>
        <a:srgbClr val="ED1C24"/>
      </a:folHlink>
    </a:clrScheme>
    <a:fontScheme name="Expo">
      <a:majorFont>
        <a:latin typeface="Calibri"/>
        <a:ea typeface=""/>
        <a:cs typeface=""/>
        <a:font script="Jpan" typeface="ＭＳ ゴシック"/>
      </a:majorFont>
      <a:minorFont>
        <a:latin typeface="Calibri"/>
        <a:ea typeface=""/>
        <a:cs typeface=""/>
        <a:font script="Jpan" typeface="ＭＳ ゴシック"/>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C5CA072CEEC80499FC369B7CA8027BD" ma:contentTypeVersion="13" ma:contentTypeDescription="Create a new document." ma:contentTypeScope="" ma:versionID="0320a10dd630c50f53390d007547333f">
  <xsd:schema xmlns:xsd="http://www.w3.org/2001/XMLSchema" xmlns:xs="http://www.w3.org/2001/XMLSchema" xmlns:p="http://schemas.microsoft.com/office/2006/metadata/properties" xmlns:ns2="0cde2f4a-9710-4063-bdde-10d0437108f9" xmlns:ns3="97b6b158-878f-4ba7-889c-0a6b72874be7" targetNamespace="http://schemas.microsoft.com/office/2006/metadata/properties" ma:root="true" ma:fieldsID="0dab030b278b0d6dd7c20970d601b52e" ns2:_="" ns3:_="">
    <xsd:import namespace="0cde2f4a-9710-4063-bdde-10d0437108f9"/>
    <xsd:import namespace="97b6b158-878f-4ba7-889c-0a6b72874be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de2f4a-9710-4063-bdde-10d0437108f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7b6b158-878f-4ba7-889c-0a6b72874be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9F8821A-CF35-4CD0-8C70-376292393DDC}"/>
</file>

<file path=customXml/itemProps2.xml><?xml version="1.0" encoding="utf-8"?>
<ds:datastoreItem xmlns:ds="http://schemas.openxmlformats.org/officeDocument/2006/customXml" ds:itemID="{6DAA46AE-7D45-447E-AC10-144A6DFE7BF4}"/>
</file>

<file path=customXml/itemProps3.xml><?xml version="1.0" encoding="utf-8"?>
<ds:datastoreItem xmlns:ds="http://schemas.openxmlformats.org/officeDocument/2006/customXml" ds:itemID="{481FDF58-8D2C-4ECB-B6F0-BE8D31EF40F7}"/>
</file>

<file path=docProps/app.xml><?xml version="1.0" encoding="utf-8"?>
<Properties xmlns="http://schemas.openxmlformats.org/officeDocument/2006/extended-properties" xmlns:vt="http://schemas.openxmlformats.org/officeDocument/2006/docPropsVTypes">
  <Template/>
  <TotalTime>1681</TotalTime>
  <Words>469</Words>
  <Application>Microsoft Office PowerPoint</Application>
  <PresentationFormat>On-screen Show (16:9)</PresentationFormat>
  <Paragraphs>31</Paragraphs>
  <Slides>9</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IGB and IOP Theme</vt:lpstr>
      <vt:lpstr>Thirty-minute activity What has shaped me?  </vt:lpstr>
      <vt:lpstr>PowerPoint Presentation</vt:lpstr>
      <vt:lpstr>What do you think? </vt:lpstr>
      <vt:lpstr>What do you think? </vt:lpstr>
      <vt:lpstr>PowerPoint Presentation</vt:lpstr>
      <vt:lpstr>What do you think? </vt:lpstr>
      <vt:lpstr>What do you think? </vt:lpstr>
      <vt:lpstr>What has shaped me?</vt:lpstr>
      <vt:lpstr>Reflection: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Bunney</dc:creator>
  <cp:lastModifiedBy>Caterina Lamacchia</cp:lastModifiedBy>
  <cp:revision>246</cp:revision>
  <cp:lastPrinted>2019-01-14T13:00:16Z</cp:lastPrinted>
  <dcterms:created xsi:type="dcterms:W3CDTF">2019-06-10T10:32:36Z</dcterms:created>
  <dcterms:modified xsi:type="dcterms:W3CDTF">2020-10-07T10:36:27Z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0x0101008C5CA072CEEC80499FC369B7CA8027BD</vt:lpwstr>
  </property>
  <property fmtid="{D5CDD505-2E9C-101B-9397-08002B2CF9AE}" pid="3" name="Order">
    <vt:r8>1615000</vt:r8>
  </property>
</Properties>
</file>